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61" r:id="rId3"/>
    <p:sldId id="284" r:id="rId4"/>
    <p:sldId id="295" r:id="rId5"/>
    <p:sldId id="29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>
        <p:scale>
          <a:sx n="66" d="100"/>
          <a:sy n="66" d="100"/>
        </p:scale>
        <p:origin x="51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Sept 20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Now </a:t>
            </a:r>
            <a:endParaRPr lang="en-US" b="1" dirty="0" smtClean="0"/>
          </a:p>
          <a:p>
            <a:r>
              <a:rPr lang="en-US" b="1" dirty="0" smtClean="0"/>
              <a:t>A) What </a:t>
            </a:r>
            <a:r>
              <a:rPr lang="en-US" b="1" dirty="0"/>
              <a:t>are the </a:t>
            </a:r>
            <a:r>
              <a:rPr lang="en-US" b="1" dirty="0"/>
              <a:t>m</a:t>
            </a:r>
            <a:r>
              <a:rPr lang="en-US" b="1" dirty="0" smtClean="0"/>
              <a:t>agnitude and direction of A if it’s x component is -72.5 m and it’s y component is -22.8 m</a:t>
            </a:r>
            <a:r>
              <a:rPr lang="en-US" b="1" baseline="30000" dirty="0" smtClean="0"/>
              <a:t> </a:t>
            </a:r>
            <a:r>
              <a:rPr lang="en-US" b="1" dirty="0" smtClean="0">
                <a:sym typeface="Euclid Extra" panose="02050502000505020303" pitchFamily="18" charset="2"/>
              </a:rPr>
              <a:t>?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B) What </a:t>
            </a:r>
            <a:r>
              <a:rPr lang="en-US" b="1" dirty="0" smtClean="0">
                <a:sym typeface="Euclid Extra" panose="02050502000505020303" pitchFamily="18" charset="2"/>
              </a:rPr>
              <a:t>is -2A?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07597" y="1066197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Page 1-2 of IB 1.3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Worksheet for Hmk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Vectors in 2D analytically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1.3 Vectors</a:t>
            </a:r>
            <a:endParaRPr lang="en-US" b="1" dirty="0"/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Adding </a:t>
            </a:r>
            <a:r>
              <a:rPr lang="en-US" b="1" dirty="0" smtClean="0"/>
              <a:t>vectors analytically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Vector Addition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 pack of four Arctic wolves are exerting four </a:t>
            </a:r>
            <a:r>
              <a:rPr lang="en-US" sz="2000" b="1" dirty="0" smtClean="0"/>
              <a:t>different </a:t>
            </a:r>
            <a:r>
              <a:rPr lang="en-US" sz="2000" b="1" dirty="0"/>
              <a:t>forces upon the carcass of a 500 kg </a:t>
            </a:r>
            <a:r>
              <a:rPr lang="en-US" sz="2000" b="1" dirty="0" smtClean="0"/>
              <a:t>dead polar </a:t>
            </a:r>
            <a:r>
              <a:rPr lang="en-US" sz="2000" b="1" dirty="0"/>
              <a:t>bear. Wolf one is pulling on the bear with a force of 20 Newtons (N) due north. Wolf </a:t>
            </a:r>
            <a:r>
              <a:rPr lang="en-US" sz="2000" b="1" dirty="0" smtClean="0"/>
              <a:t>two is </a:t>
            </a:r>
            <a:r>
              <a:rPr lang="en-US" sz="2000" b="1" dirty="0"/>
              <a:t>pulling on the bear with a force of 30 N, 30 degrees north of west. Wolf three is pulling </a:t>
            </a:r>
            <a:r>
              <a:rPr lang="en-US" sz="2000" b="1" dirty="0" smtClean="0"/>
              <a:t>on the </a:t>
            </a:r>
            <a:r>
              <a:rPr lang="en-US" sz="2000" b="1" dirty="0"/>
              <a:t>bear with a force of 25 N due west, and wolf four is pulling on the bear with a force of 35 </a:t>
            </a:r>
            <a:r>
              <a:rPr lang="en-US" sz="2000" b="1" dirty="0" smtClean="0"/>
              <a:t>N, 10 </a:t>
            </a:r>
            <a:r>
              <a:rPr lang="en-US" sz="2000" b="1" dirty="0"/>
              <a:t>degrees west of south. Determine the net force acting upon the polar bear and the </a:t>
            </a:r>
            <a:r>
              <a:rPr lang="en-US" sz="2000" b="1" dirty="0" smtClean="0"/>
              <a:t>direction of </a:t>
            </a:r>
            <a:r>
              <a:rPr lang="en-US" sz="2000" b="1" dirty="0"/>
              <a:t>that force measured north </a:t>
            </a:r>
            <a:r>
              <a:rPr lang="en-US" sz="2000" b="1"/>
              <a:t>of </a:t>
            </a:r>
            <a:r>
              <a:rPr lang="en-US" sz="2000" b="1" smtClean="0"/>
              <a:t>east</a:t>
            </a:r>
            <a:r>
              <a:rPr lang="en-US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78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Analytically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Add A </a:t>
                </a:r>
                <a:r>
                  <a:rPr lang="en-US" sz="2000" b="1" dirty="0"/>
                  <a:t>= 4.0 N at 30</a:t>
                </a:r>
                <a:r>
                  <a:rPr lang="en-US" sz="2000" b="1" dirty="0">
                    <a:sym typeface="Euclid Extra" panose="02050502000505020303" pitchFamily="18" charset="2"/>
                  </a:rPr>
                  <a:t>  and   B = 8.0 N at </a:t>
                </a:r>
                <a:r>
                  <a:rPr lang="en-US" sz="2000" b="1" dirty="0" smtClean="0">
                    <a:sym typeface="Euclid Extra" panose="02050502000505020303" pitchFamily="18" charset="2"/>
                  </a:rPr>
                  <a:t>135</a:t>
                </a:r>
                <a:r>
                  <a:rPr lang="en-US" sz="2000" b="1" baseline="30000" dirty="0" smtClean="0"/>
                  <a:t>o </a:t>
                </a:r>
                <a:r>
                  <a:rPr lang="en-US" sz="2000" b="1" dirty="0" smtClean="0">
                    <a:sym typeface="Euclid Extra" panose="02050502000505020303" pitchFamily="18" charset="2"/>
                  </a:rPr>
                  <a:t>analytically</a:t>
                </a:r>
              </a:p>
              <a:p>
                <a:r>
                  <a:rPr lang="en-US" b="1" dirty="0" smtClean="0"/>
                  <a:t>1) Resolve </a:t>
                </a:r>
                <a:r>
                  <a:rPr lang="en-US" b="1" dirty="0"/>
                  <a:t>all vectors into x and y components (Ax = A cos </a:t>
                </a:r>
                <a:r>
                  <a:rPr lang="el-GR" b="1" dirty="0"/>
                  <a:t>θ</a:t>
                </a:r>
                <a:r>
                  <a:rPr lang="en-US" b="1" dirty="0"/>
                  <a:t>, Ay = A sin </a:t>
                </a:r>
                <a:r>
                  <a:rPr lang="el-GR" b="1" dirty="0"/>
                  <a:t>θ</a:t>
                </a:r>
                <a:r>
                  <a:rPr lang="en-US" b="1" dirty="0"/>
                  <a:t>)</a:t>
                </a:r>
              </a:p>
              <a:p>
                <a:r>
                  <a:rPr lang="en-US" b="1" dirty="0" smtClean="0"/>
                  <a:t>2) Add </a:t>
                </a:r>
                <a:r>
                  <a:rPr lang="en-US" b="1" dirty="0"/>
                  <a:t>all x components to find resultant x component, </a:t>
                </a:r>
                <a:r>
                  <a:rPr lang="en-US" b="1" dirty="0" smtClean="0"/>
                  <a:t>Rx (use a table)</a:t>
                </a:r>
                <a:endParaRPr lang="en-US" b="1" dirty="0"/>
              </a:p>
              <a:p>
                <a:r>
                  <a:rPr lang="en-US" b="1" dirty="0" smtClean="0"/>
                  <a:t>3) Add </a:t>
                </a:r>
                <a:r>
                  <a:rPr lang="en-US" b="1" dirty="0"/>
                  <a:t>all y components to find resultant y component, Ry</a:t>
                </a:r>
              </a:p>
              <a:p>
                <a:r>
                  <a:rPr lang="en-US" b="1" dirty="0" smtClean="0"/>
                  <a:t>4) Convert </a:t>
                </a:r>
                <a:r>
                  <a:rPr lang="en-US" b="1" dirty="0"/>
                  <a:t>resultant components into magnitude and direction.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b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sub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b="1" dirty="0"/>
                  <a:t>  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𝒕𝒂𝒏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) , (add 180</a:t>
                </a:r>
                <a:r>
                  <a:rPr lang="en-US" b="1" baseline="30000" dirty="0"/>
                  <a:t>o</a:t>
                </a:r>
                <a:r>
                  <a:rPr lang="en-US" b="1" dirty="0"/>
                  <a:t> if Rx is negative.)</a:t>
                </a:r>
              </a:p>
              <a:p>
                <a:r>
                  <a:rPr lang="en-US" sz="2000" b="1" dirty="0" smtClean="0"/>
                  <a:t>Usually best to organize this information in a table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8" t="-1783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111581" y="4907280"/>
          <a:ext cx="36095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90">
                  <a:extLst>
                    <a:ext uri="{9D8B030D-6E8A-4147-A177-3AD203B41FA5}">
                      <a16:colId xmlns:a16="http://schemas.microsoft.com/office/drawing/2014/main" val="2597045611"/>
                    </a:ext>
                  </a:extLst>
                </a:gridCol>
                <a:gridCol w="1203190">
                  <a:extLst>
                    <a:ext uri="{9D8B030D-6E8A-4147-A177-3AD203B41FA5}">
                      <a16:colId xmlns:a16="http://schemas.microsoft.com/office/drawing/2014/main" val="810186833"/>
                    </a:ext>
                  </a:extLst>
                </a:gridCol>
                <a:gridCol w="1203190">
                  <a:extLst>
                    <a:ext uri="{9D8B030D-6E8A-4147-A177-3AD203B41FA5}">
                      <a16:colId xmlns:a16="http://schemas.microsoft.com/office/drawing/2014/main" val="2841434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287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08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76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0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Addition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 pack of four Arctic wolves are exerting four </a:t>
            </a:r>
            <a:r>
              <a:rPr lang="en-US" sz="2000" b="1" dirty="0" smtClean="0"/>
              <a:t>different </a:t>
            </a:r>
            <a:r>
              <a:rPr lang="en-US" sz="2000" b="1" dirty="0"/>
              <a:t>forces upon the carcass of a 500 kg </a:t>
            </a:r>
            <a:r>
              <a:rPr lang="en-US" sz="2000" b="1" dirty="0" smtClean="0"/>
              <a:t>dead polar </a:t>
            </a:r>
            <a:r>
              <a:rPr lang="en-US" sz="2000" b="1" dirty="0"/>
              <a:t>bear. Wolf one is pulling on the bear with a force of 20 Newtons (N) due north. Wolf </a:t>
            </a:r>
            <a:r>
              <a:rPr lang="en-US" sz="2000" b="1" dirty="0" smtClean="0"/>
              <a:t>two is </a:t>
            </a:r>
            <a:r>
              <a:rPr lang="en-US" sz="2000" b="1" dirty="0"/>
              <a:t>pulling on the bear with a force of 30 N, 30 degrees north of west. Wolf three is pulling </a:t>
            </a:r>
            <a:r>
              <a:rPr lang="en-US" sz="2000" b="1" dirty="0" smtClean="0"/>
              <a:t>on the </a:t>
            </a:r>
            <a:r>
              <a:rPr lang="en-US" sz="2000" b="1" dirty="0"/>
              <a:t>bear with a force of 25 N due west, and wolf four is pulling on the bear with a force of 35 </a:t>
            </a:r>
            <a:r>
              <a:rPr lang="en-US" sz="2000" b="1" dirty="0" smtClean="0"/>
              <a:t>N, 10 </a:t>
            </a:r>
            <a:r>
              <a:rPr lang="en-US" sz="2000" b="1" dirty="0"/>
              <a:t>degrees west of south. Determine the net force acting upon the polar bear and the </a:t>
            </a:r>
            <a:r>
              <a:rPr lang="en-US" sz="2000" b="1" dirty="0" smtClean="0"/>
              <a:t>direction of </a:t>
            </a:r>
            <a:r>
              <a:rPr lang="en-US" sz="2000" b="1" dirty="0"/>
              <a:t>that force measured north of </a:t>
            </a:r>
            <a:r>
              <a:rPr lang="en-US" sz="2000" b="1" dirty="0" smtClean="0"/>
              <a:t>east. </a:t>
            </a:r>
          </a:p>
          <a:p>
            <a:r>
              <a:rPr lang="en-US" sz="2000" b="1" dirty="0" smtClean="0"/>
              <a:t>Add analytically.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77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Add 15 m/s at 30</a:t>
            </a:r>
            <a:r>
              <a:rPr lang="en-US" b="1" dirty="0" smtClean="0">
                <a:sym typeface="Euclid Symbol" panose="05050102010706020507" pitchFamily="18" charset="2"/>
              </a:rPr>
              <a:t> and 45 m/s </a:t>
            </a:r>
            <a:r>
              <a:rPr lang="en-US" b="1" dirty="0">
                <a:sym typeface="Euclid Symbol" panose="05050102010706020507" pitchFamily="18" charset="2"/>
              </a:rPr>
              <a:t>at </a:t>
            </a:r>
            <a:r>
              <a:rPr lang="en-US" b="1" dirty="0" smtClean="0">
                <a:sym typeface="Euclid Symbol" panose="05050102010706020507" pitchFamily="18" charset="2"/>
              </a:rPr>
              <a:t>240 graphically. Estimate the resultant.</a:t>
            </a:r>
          </a:p>
          <a:p>
            <a:r>
              <a:rPr lang="en-US" b="1" dirty="0" smtClean="0">
                <a:sym typeface="Euclid Symbol" panose="05050102010706020507" pitchFamily="18" charset="2"/>
              </a:rPr>
              <a:t>Then add these two vectors analytically.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IB 1.3 Vectors and Scalars Worksheet  p3-4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Vector components dart lab </a:t>
            </a:r>
            <a:r>
              <a:rPr lang="en-US" b="1" smtClean="0"/>
              <a:t>on </a:t>
            </a:r>
            <a:r>
              <a:rPr lang="en-US" b="1" smtClean="0"/>
              <a:t>Tuesday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18149</TotalTime>
  <Words>481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1 –  Sept 20, 2019</vt:lpstr>
      <vt:lpstr>Objectives and Agenda</vt:lpstr>
      <vt:lpstr>Sample Vector Addition problem</vt:lpstr>
      <vt:lpstr>Adding Vectors Analytically</vt:lpstr>
      <vt:lpstr>Sample Addition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177</cp:revision>
  <dcterms:created xsi:type="dcterms:W3CDTF">2015-08-11T02:33:52Z</dcterms:created>
  <dcterms:modified xsi:type="dcterms:W3CDTF">2019-09-20T04:03:09Z</dcterms:modified>
</cp:coreProperties>
</file>