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8" r:id="rId1"/>
  </p:sldMasterIdLst>
  <p:notesMasterIdLst>
    <p:notesMasterId r:id="rId8"/>
  </p:notesMasterIdLst>
  <p:sldIdLst>
    <p:sldId id="260" r:id="rId2"/>
    <p:sldId id="261" r:id="rId3"/>
    <p:sldId id="284" r:id="rId4"/>
    <p:sldId id="295" r:id="rId5"/>
    <p:sldId id="294" r:id="rId6"/>
    <p:sldId id="259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424" autoAdjust="0"/>
    <p:restoredTop sz="94343" autoAdjust="0"/>
  </p:normalViewPr>
  <p:slideViewPr>
    <p:cSldViewPr snapToGrid="0">
      <p:cViewPr>
        <p:scale>
          <a:sx n="66" d="100"/>
          <a:sy n="66" d="100"/>
        </p:scale>
        <p:origin x="516" y="13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792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0FDEB35-4585-4CE4-9E48-A63F91925BEE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B457E7-AF9E-49AB-A7E8-87B4C81AB9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0777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B457E7-AF9E-49AB-A7E8-87B4C81AB92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8641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Oval 10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Oval 11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5400000">
            <a:off x="10089390" y="1792223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 rot="5400000">
            <a:off x="8959592" y="3226820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1008" y="292608"/>
            <a:ext cx="838199" cy="767687"/>
          </a:xfrm>
        </p:spPr>
        <p:txBody>
          <a:bodyPr/>
          <a:lstStyle>
            <a:lvl1pPr>
              <a:defRPr sz="2800" b="0" i="0">
                <a:latin typeface="+mj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4596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966674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6" y="553666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0560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063416"/>
            <a:ext cx="8825659" cy="1379755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601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5" name="Rectangle 14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4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6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3" name="TextBox 12"/>
          <p:cNvSpPr txBox="1"/>
          <p:nvPr/>
        </p:nvSpPr>
        <p:spPr>
          <a:xfrm>
            <a:off x="9719438" y="2631815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”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898295" y="591093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cs typeface="Arial"/>
              </a:defRPr>
            </a:lvl1pPr>
          </a:lstStyle>
          <a:p>
            <a:pPr lvl="0"/>
            <a:r>
              <a:rPr lang="en-US" sz="9600" dirty="0"/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0517"/>
            <a:ext cx="8453906" cy="2698249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25772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2" name="Rectangle 3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458181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0" name="Rectangle 9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33068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825395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17299"/>
            <a:ext cx="312916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4" y="3193561"/>
            <a:ext cx="3129168" cy="283349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2"/>
            <a:ext cx="31453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93561"/>
            <a:ext cx="3145380" cy="283349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6700" y="2617299"/>
            <a:ext cx="3161029" cy="576261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6700" y="3193561"/>
            <a:ext cx="3164719" cy="28334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22" name="Straight Connector 21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1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2643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2" y="4532845"/>
            <a:ext cx="30504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2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3" y="5109107"/>
            <a:ext cx="3050437" cy="91794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72537" y="4532846"/>
            <a:ext cx="3046766" cy="651156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3" y="2603500"/>
            <a:ext cx="2691241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8865" y="5184002"/>
            <a:ext cx="3050438" cy="84305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3434" y="4532847"/>
            <a:ext cx="3050438" cy="65115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3434" y="5184001"/>
            <a:ext cx="3050437" cy="843054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388153" y="2603500"/>
            <a:ext cx="0" cy="3517594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801905" y="2603500"/>
            <a:ext cx="0" cy="34925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7589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973668"/>
            <a:ext cx="8825660" cy="706964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422173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Rectangle 7"/>
            <p:cNvSpPr/>
            <p:nvPr/>
          </p:nvSpPr>
          <p:spPr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76756" y="1278468"/>
            <a:ext cx="1413933" cy="4748589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8"/>
            <a:ext cx="6247546" cy="474859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83952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880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677645"/>
            <a:ext cx="4351023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8" y="2677644"/>
            <a:ext cx="3755379" cy="2283823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9227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651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0" y="3179762"/>
            <a:ext cx="4825159" cy="2840039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156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023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1329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9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295400"/>
            <a:ext cx="2793159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5" cy="45720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2895600"/>
            <a:ext cx="2793158" cy="312927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083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8" name="Rectangle 7"/>
            <p:cNvSpPr/>
            <p:nvPr/>
          </p:nvSpPr>
          <p:spPr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9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693332"/>
            <a:ext cx="3860260" cy="173566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5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406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-2373"/>
            <a:ext cx="12192000" cy="6867027"/>
            <a:chOff x="0" y="-2373"/>
            <a:chExt cx="12192000" cy="6867027"/>
          </a:xfrm>
        </p:grpSpPr>
        <p:sp>
          <p:nvSpPr>
            <p:cNvPr id="26" name="Rectangle 25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2000"/>
                    <a:hueMod val="108000"/>
                    <a:satMod val="164000"/>
                    <a:lumMod val="69000"/>
                  </a:schemeClr>
                  <a:schemeClr val="dk2">
                    <a:tint val="96000"/>
                    <a:hueMod val="90000"/>
                    <a:satMod val="130000"/>
                    <a:lumMod val="134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322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1000"/>
                  </a:schemeClr>
                </a:gs>
                <a:gs pos="75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175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8000"/>
                  </a:schemeClr>
                </a:gs>
                <a:gs pos="72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7000"/>
                  </a:schemeClr>
                </a:gs>
                <a:gs pos="69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7999412" y="-2373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73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74054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bg2">
                    <a:lumMod val="40000"/>
                    <a:lumOff val="60000"/>
                    <a:alpha val="14000"/>
                  </a:schemeClr>
                </a:gs>
                <a:gs pos="66000">
                  <a:schemeClr val="bg2">
                    <a:lumMod val="40000"/>
                    <a:lumOff val="60000"/>
                    <a:alpha val="0"/>
                  </a:schemeClr>
                </a:gs>
                <a:gs pos="36000">
                  <a:schemeClr val="bg2">
                    <a:lumMod val="40000"/>
                    <a:lumOff val="60000"/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20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21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3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2603500"/>
            <a:ext cx="8761412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0938" y="639406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E748362D-825D-4A82-A0AE-0E1171E04A9C}" type="datetimeFigureOut">
              <a:rPr lang="en-US" smtClean="0"/>
              <a:t>9/19/2019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28358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 b="1" i="0">
                <a:solidFill>
                  <a:schemeClr val="accent1"/>
                </a:solidFill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22" name="Rectangle 21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  <a:latin typeface="+mn-lt"/>
              </a:defRPr>
            </a:lvl1pPr>
          </a:lstStyle>
          <a:p>
            <a:fld id="{6C3F5496-BF53-4496-B864-E03A26CEBD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3097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59" r:id="rId1"/>
    <p:sldLayoutId id="2147483860" r:id="rId2"/>
    <p:sldLayoutId id="2147483861" r:id="rId3"/>
    <p:sldLayoutId id="2147483862" r:id="rId4"/>
    <p:sldLayoutId id="2147483863" r:id="rId5"/>
    <p:sldLayoutId id="2147483864" r:id="rId6"/>
    <p:sldLayoutId id="2147483865" r:id="rId7"/>
    <p:sldLayoutId id="2147483866" r:id="rId8"/>
    <p:sldLayoutId id="2147483867" r:id="rId9"/>
    <p:sldLayoutId id="2147483868" r:id="rId10"/>
    <p:sldLayoutId id="2147483869" r:id="rId11"/>
    <p:sldLayoutId id="2147483870" r:id="rId12"/>
    <p:sldLayoutId id="2147483871" r:id="rId13"/>
    <p:sldLayoutId id="2147483872" r:id="rId14"/>
    <p:sldLayoutId id="2147483873" r:id="rId15"/>
    <p:sldLayoutId id="2147483874" r:id="rId16"/>
    <p:sldLayoutId id="2147483875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Physics 1 –  </a:t>
            </a:r>
            <a:r>
              <a:rPr lang="en-US" dirty="0" smtClean="0"/>
              <a:t>Sept 20</a:t>
            </a:r>
            <a:r>
              <a:rPr lang="en-US" dirty="0" smtClean="0"/>
              <a:t>, 2019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5" y="2603500"/>
            <a:ext cx="9859409" cy="3416300"/>
          </a:xfrm>
        </p:spPr>
        <p:txBody>
          <a:bodyPr>
            <a:normAutofit/>
          </a:bodyPr>
          <a:lstStyle/>
          <a:p>
            <a:r>
              <a:rPr lang="en-US" b="1" dirty="0"/>
              <a:t>P3 Challenge – Do Now </a:t>
            </a:r>
            <a:endParaRPr lang="en-US" b="1" dirty="0" smtClean="0"/>
          </a:p>
          <a:p>
            <a:r>
              <a:rPr lang="en-US" b="1" dirty="0" smtClean="0"/>
              <a:t>A) What </a:t>
            </a:r>
            <a:r>
              <a:rPr lang="en-US" b="1" dirty="0"/>
              <a:t>are the </a:t>
            </a:r>
            <a:r>
              <a:rPr lang="en-US" b="1" dirty="0"/>
              <a:t>m</a:t>
            </a:r>
            <a:r>
              <a:rPr lang="en-US" b="1" dirty="0" smtClean="0"/>
              <a:t>agnitude and direction of A if it’s x component is -72.5 m and it’s y component is -22.8 m</a:t>
            </a:r>
            <a:r>
              <a:rPr lang="en-US" b="1" baseline="30000" dirty="0" smtClean="0"/>
              <a:t> </a:t>
            </a:r>
            <a:r>
              <a:rPr lang="en-US" b="1" dirty="0" smtClean="0">
                <a:sym typeface="Euclid Extra" panose="02050502000505020303" pitchFamily="18" charset="2"/>
              </a:rPr>
              <a:t>?</a:t>
            </a:r>
          </a:p>
          <a:p>
            <a:r>
              <a:rPr lang="en-US" b="1" dirty="0" smtClean="0">
                <a:sym typeface="Euclid Extra" panose="02050502000505020303" pitchFamily="18" charset="2"/>
              </a:rPr>
              <a:t>B) What </a:t>
            </a:r>
            <a:r>
              <a:rPr lang="en-US" b="1" dirty="0" smtClean="0">
                <a:sym typeface="Euclid Extra" panose="02050502000505020303" pitchFamily="18" charset="2"/>
              </a:rPr>
              <a:t>is -2A?</a:t>
            </a:r>
            <a:endParaRPr lang="en-US" b="1" dirty="0">
              <a:sym typeface="Euclid Extra" panose="02050502000505020303" pitchFamily="18" charset="2"/>
            </a:endParaRPr>
          </a:p>
          <a:p>
            <a:endParaRPr lang="en-US" b="1" dirty="0"/>
          </a:p>
          <a:p>
            <a:pPr marL="0" indent="0">
              <a:buNone/>
            </a:pP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7607597" y="1066197"/>
            <a:ext cx="31089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Get out Page 1-2 of IB 1.3</a:t>
            </a:r>
          </a:p>
          <a:p>
            <a:r>
              <a:rPr lang="en-US" dirty="0" smtClean="0">
                <a:solidFill>
                  <a:schemeClr val="bg1"/>
                </a:solidFill>
              </a:rPr>
              <a:t>Worksheet for Hmk Check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5038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Objectives and Agenda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IB 1.3 Vectors</a:t>
            </a:r>
          </a:p>
          <a:p>
            <a:pPr lvl="1"/>
            <a:r>
              <a:rPr lang="en-US" b="1" dirty="0" smtClean="0"/>
              <a:t>Vectors in 2D analytically</a:t>
            </a:r>
          </a:p>
          <a:p>
            <a:r>
              <a:rPr lang="en-US" b="1" dirty="0"/>
              <a:t>Agenda for IB </a:t>
            </a:r>
            <a:r>
              <a:rPr lang="en-US" b="1" dirty="0" smtClean="0"/>
              <a:t>1.3 Vectors</a:t>
            </a:r>
            <a:endParaRPr lang="en-US" b="1" dirty="0"/>
          </a:p>
          <a:p>
            <a:pPr lvl="1"/>
            <a:r>
              <a:rPr lang="en-US" b="1" dirty="0" smtClean="0"/>
              <a:t>Homework Review</a:t>
            </a:r>
          </a:p>
          <a:p>
            <a:pPr lvl="1"/>
            <a:r>
              <a:rPr lang="en-US" b="1" dirty="0" smtClean="0"/>
              <a:t>Adding </a:t>
            </a:r>
            <a:r>
              <a:rPr lang="en-US" b="1" dirty="0" smtClean="0"/>
              <a:t>vectors analytically</a:t>
            </a:r>
          </a:p>
          <a:p>
            <a:endParaRPr lang="en-US" sz="1900" b="1" dirty="0"/>
          </a:p>
        </p:txBody>
      </p:sp>
    </p:spTree>
    <p:extLst>
      <p:ext uri="{BB962C8B-B14F-4D97-AF65-F5344CB8AC3E}">
        <p14:creationId xmlns:p14="http://schemas.microsoft.com/office/powerpoint/2010/main" val="3284847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</a:t>
            </a:r>
            <a:r>
              <a:rPr lang="en-US" dirty="0" smtClean="0"/>
              <a:t>Vector Addition </a:t>
            </a:r>
            <a:r>
              <a:rPr lang="en-US" dirty="0" smtClean="0"/>
              <a:t>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A pack of four Arctic wolves are exerting four </a:t>
            </a:r>
            <a:r>
              <a:rPr lang="en-US" sz="2000" b="1" dirty="0" smtClean="0"/>
              <a:t>different </a:t>
            </a:r>
            <a:r>
              <a:rPr lang="en-US" sz="2000" b="1" dirty="0"/>
              <a:t>forces upon the carcass of a 500 kg </a:t>
            </a:r>
            <a:r>
              <a:rPr lang="en-US" sz="2000" b="1" dirty="0" smtClean="0"/>
              <a:t>dead polar </a:t>
            </a:r>
            <a:r>
              <a:rPr lang="en-US" sz="2000" b="1" dirty="0"/>
              <a:t>bear. Wolf one is pulling on the bear with a force of 20 Newtons (N) due north. Wolf </a:t>
            </a:r>
            <a:r>
              <a:rPr lang="en-US" sz="2000" b="1" dirty="0" smtClean="0"/>
              <a:t>two is </a:t>
            </a:r>
            <a:r>
              <a:rPr lang="en-US" sz="2000" b="1" dirty="0"/>
              <a:t>pulling on the bear with a force of 30 N, 30 degrees north of west. Wolf three is pulling </a:t>
            </a:r>
            <a:r>
              <a:rPr lang="en-US" sz="2000" b="1" dirty="0" smtClean="0"/>
              <a:t>on the </a:t>
            </a:r>
            <a:r>
              <a:rPr lang="en-US" sz="2000" b="1" dirty="0"/>
              <a:t>bear with a force of 25 N due west, and wolf four is pulling on the bear with a force of 35 </a:t>
            </a:r>
            <a:r>
              <a:rPr lang="en-US" sz="2000" b="1" dirty="0" smtClean="0"/>
              <a:t>N, 10 </a:t>
            </a:r>
            <a:r>
              <a:rPr lang="en-US" sz="2000" b="1" dirty="0"/>
              <a:t>degrees west of south. Determine the net force acting upon the polar bear and the </a:t>
            </a:r>
            <a:r>
              <a:rPr lang="en-US" sz="2000" b="1" dirty="0" smtClean="0"/>
              <a:t>direction of </a:t>
            </a:r>
            <a:r>
              <a:rPr lang="en-US" sz="2000" b="1" dirty="0"/>
              <a:t>that force measured north </a:t>
            </a:r>
            <a:r>
              <a:rPr lang="en-US" sz="2000" b="1"/>
              <a:t>of </a:t>
            </a:r>
            <a:r>
              <a:rPr lang="en-US" sz="2000" b="1" smtClean="0"/>
              <a:t>east</a:t>
            </a:r>
            <a:r>
              <a:rPr lang="en-US" sz="2000" b="1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787806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Adding Vectors Analytically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/>
              </a:bodyPr>
              <a:lstStyle/>
              <a:p>
                <a:r>
                  <a:rPr lang="en-US" sz="2000" b="1" dirty="0" smtClean="0"/>
                  <a:t>Add A </a:t>
                </a:r>
                <a:r>
                  <a:rPr lang="en-US" sz="2000" b="1" dirty="0"/>
                  <a:t>= 4.0 N at 30</a:t>
                </a:r>
                <a:r>
                  <a:rPr lang="en-US" sz="2000" b="1" dirty="0">
                    <a:sym typeface="Euclid Extra" panose="02050502000505020303" pitchFamily="18" charset="2"/>
                  </a:rPr>
                  <a:t>  and   B = 8.0 N at </a:t>
                </a:r>
                <a:r>
                  <a:rPr lang="en-US" sz="2000" b="1" dirty="0" smtClean="0">
                    <a:sym typeface="Euclid Extra" panose="02050502000505020303" pitchFamily="18" charset="2"/>
                  </a:rPr>
                  <a:t>135</a:t>
                </a:r>
                <a:r>
                  <a:rPr lang="en-US" sz="2000" b="1" baseline="30000" dirty="0" smtClean="0"/>
                  <a:t>o </a:t>
                </a:r>
                <a:r>
                  <a:rPr lang="en-US" sz="2000" b="1" dirty="0" smtClean="0">
                    <a:sym typeface="Euclid Extra" panose="02050502000505020303" pitchFamily="18" charset="2"/>
                  </a:rPr>
                  <a:t>analytically</a:t>
                </a:r>
              </a:p>
              <a:p>
                <a:r>
                  <a:rPr lang="en-US" b="1" dirty="0" smtClean="0"/>
                  <a:t>1) Resolve </a:t>
                </a:r>
                <a:r>
                  <a:rPr lang="en-US" b="1" dirty="0"/>
                  <a:t>all vectors into x and y components (Ax = A cos </a:t>
                </a:r>
                <a:r>
                  <a:rPr lang="el-GR" b="1" dirty="0"/>
                  <a:t>θ</a:t>
                </a:r>
                <a:r>
                  <a:rPr lang="en-US" b="1" dirty="0"/>
                  <a:t>, Ay = A sin </a:t>
                </a:r>
                <a:r>
                  <a:rPr lang="el-GR" b="1" dirty="0"/>
                  <a:t>θ</a:t>
                </a:r>
                <a:r>
                  <a:rPr lang="en-US" b="1" dirty="0"/>
                  <a:t>)</a:t>
                </a:r>
              </a:p>
              <a:p>
                <a:r>
                  <a:rPr lang="en-US" b="1" dirty="0" smtClean="0"/>
                  <a:t>2) Add </a:t>
                </a:r>
                <a:r>
                  <a:rPr lang="en-US" b="1" dirty="0"/>
                  <a:t>all x components to find resultant x component, </a:t>
                </a:r>
                <a:r>
                  <a:rPr lang="en-US" b="1" dirty="0" smtClean="0"/>
                  <a:t>Rx (use a table)</a:t>
                </a:r>
                <a:endParaRPr lang="en-US" b="1" dirty="0"/>
              </a:p>
              <a:p>
                <a:r>
                  <a:rPr lang="en-US" b="1" dirty="0" smtClean="0"/>
                  <a:t>3) Add </a:t>
                </a:r>
                <a:r>
                  <a:rPr lang="en-US" b="1" dirty="0"/>
                  <a:t>all y components to find resultant y component, Ry</a:t>
                </a:r>
              </a:p>
              <a:p>
                <a:r>
                  <a:rPr lang="en-US" b="1" dirty="0" smtClean="0"/>
                  <a:t>4) Convert </a:t>
                </a:r>
                <a:r>
                  <a:rPr lang="en-US" b="1" dirty="0"/>
                  <a:t>resultant components into magnitude and direction.</a:t>
                </a:r>
              </a:p>
              <a:p>
                <a:pPr lvl="1"/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radPr>
                      <m:deg/>
                      <m:e>
                        <m:sSubSup>
                          <m:sSubSupPr>
                            <m:ctrlPr>
                              <a:rPr lang="en-US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𝒙</m:t>
                            </m:r>
                          </m:sub>
                          <m:sup>
                            <m:r>
                              <a:rPr lang="en-US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bSup>
                        <m:r>
                          <a:rPr lang="en-US" b="1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+</m:t>
                        </m:r>
                        <m:sSubSup>
                          <m:sSubSupPr>
                            <m:ctrlPr>
                              <a:rPr lang="en-US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sSubSup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𝒚</m:t>
                            </m:r>
                          </m:sub>
                          <m:sup>
                            <m:r>
                              <a:rPr lang="en-US" b="1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𝟐</m:t>
                            </m:r>
                          </m:sup>
                        </m:sSubSup>
                      </m:e>
                    </m:rad>
                  </m:oMath>
                </a14:m>
                <a:r>
                  <a:rPr lang="en-US" b="1" dirty="0"/>
                  <a:t>  and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𝒕𝒂𝒏</m:t>
                        </m:r>
                      </m:e>
                      <m:sup>
                        <m:r>
                          <a:rPr lang="en-US" b="1" i="1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b="1" i="1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  <m:r>
                      <a:rPr lang="en-US" b="1" i="1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US" b="1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𝒚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b="1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𝑹</m:t>
                            </m:r>
                          </m:e>
                          <m:sub>
                            <m:r>
                              <a:rPr lang="en-US" b="1" i="1">
                                <a:latin typeface="Cambria Math" panose="02040503050406030204" pitchFamily="18" charset="0"/>
                              </a:rPr>
                              <m:t>𝒙</m:t>
                            </m:r>
                          </m:sub>
                        </m:sSub>
                      </m:den>
                    </m:f>
                  </m:oMath>
                </a14:m>
                <a:r>
                  <a:rPr lang="en-US" b="1" dirty="0"/>
                  <a:t>) , (add 180</a:t>
                </a:r>
                <a:r>
                  <a:rPr lang="en-US" b="1" baseline="30000" dirty="0"/>
                  <a:t>o</a:t>
                </a:r>
                <a:r>
                  <a:rPr lang="en-US" b="1" dirty="0"/>
                  <a:t> if Rx is negative.)</a:t>
                </a:r>
              </a:p>
              <a:p>
                <a:r>
                  <a:rPr lang="en-US" sz="2000" b="1" dirty="0" smtClean="0"/>
                  <a:t>Usually best to organize this information in a table</a:t>
                </a:r>
                <a:endParaRPr lang="en-US" sz="2000" b="1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278" t="-1783" r="-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/>
          </p:nvPr>
        </p:nvGraphicFramePr>
        <p:xfrm>
          <a:off x="8111581" y="4907280"/>
          <a:ext cx="360957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3190">
                  <a:extLst>
                    <a:ext uri="{9D8B030D-6E8A-4147-A177-3AD203B41FA5}">
                      <a16:colId xmlns:a16="http://schemas.microsoft.com/office/drawing/2014/main" val="2597045611"/>
                    </a:ext>
                  </a:extLst>
                </a:gridCol>
                <a:gridCol w="1203190">
                  <a:extLst>
                    <a:ext uri="{9D8B030D-6E8A-4147-A177-3AD203B41FA5}">
                      <a16:colId xmlns:a16="http://schemas.microsoft.com/office/drawing/2014/main" val="810186833"/>
                    </a:ext>
                  </a:extLst>
                </a:gridCol>
                <a:gridCol w="1203190">
                  <a:extLst>
                    <a:ext uri="{9D8B030D-6E8A-4147-A177-3AD203B41FA5}">
                      <a16:colId xmlns:a16="http://schemas.microsoft.com/office/drawing/2014/main" val="284143413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X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2928719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A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Ax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Ay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340840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B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 smtClean="0">
                          <a:solidFill>
                            <a:schemeClr val="tx1"/>
                          </a:solidFill>
                        </a:rPr>
                        <a:t>Bx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By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589483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tx1"/>
                          </a:solidFill>
                        </a:rPr>
                        <a:t>R</a:t>
                      </a:r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Rx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Ry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017689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1409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Addition problem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b="1" dirty="0"/>
              <a:t>A pack of four Arctic wolves are exerting four </a:t>
            </a:r>
            <a:r>
              <a:rPr lang="en-US" sz="2000" b="1" dirty="0" smtClean="0"/>
              <a:t>different </a:t>
            </a:r>
            <a:r>
              <a:rPr lang="en-US" sz="2000" b="1" dirty="0"/>
              <a:t>forces upon the carcass of a 500 kg </a:t>
            </a:r>
            <a:r>
              <a:rPr lang="en-US" sz="2000" b="1" dirty="0" smtClean="0"/>
              <a:t>dead polar </a:t>
            </a:r>
            <a:r>
              <a:rPr lang="en-US" sz="2000" b="1" dirty="0"/>
              <a:t>bear. Wolf one is pulling on the bear with a force of 20 Newtons (N) due north. Wolf </a:t>
            </a:r>
            <a:r>
              <a:rPr lang="en-US" sz="2000" b="1" dirty="0" smtClean="0"/>
              <a:t>two is </a:t>
            </a:r>
            <a:r>
              <a:rPr lang="en-US" sz="2000" b="1" dirty="0"/>
              <a:t>pulling on the bear with a force of 30 N, 30 degrees north of west. Wolf three is pulling </a:t>
            </a:r>
            <a:r>
              <a:rPr lang="en-US" sz="2000" b="1" dirty="0" smtClean="0"/>
              <a:t>on the </a:t>
            </a:r>
            <a:r>
              <a:rPr lang="en-US" sz="2000" b="1" dirty="0"/>
              <a:t>bear with a force of 25 N due west, and wolf four is pulling on the bear with a force of 35 </a:t>
            </a:r>
            <a:r>
              <a:rPr lang="en-US" sz="2000" b="1" dirty="0" smtClean="0"/>
              <a:t>N, 10 </a:t>
            </a:r>
            <a:r>
              <a:rPr lang="en-US" sz="2000" b="1" dirty="0"/>
              <a:t>degrees west of south. Determine the net force acting upon the polar bear and the </a:t>
            </a:r>
            <a:r>
              <a:rPr lang="en-US" sz="2000" b="1" dirty="0" smtClean="0"/>
              <a:t>direction of </a:t>
            </a:r>
            <a:r>
              <a:rPr lang="en-US" sz="2000" b="1" dirty="0"/>
              <a:t>that force measured north of </a:t>
            </a:r>
            <a:r>
              <a:rPr lang="en-US" sz="2000" b="1" dirty="0" smtClean="0"/>
              <a:t>east. </a:t>
            </a:r>
          </a:p>
          <a:p>
            <a:r>
              <a:rPr lang="en-US" sz="2000" b="1" dirty="0" smtClean="0"/>
              <a:t>Add analytically.</a:t>
            </a:r>
            <a:endParaRPr 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3897734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Exit Slip - Assignment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35062" y="2566713"/>
            <a:ext cx="8761412" cy="3416300"/>
          </a:xfrm>
        </p:spPr>
        <p:txBody>
          <a:bodyPr>
            <a:normAutofit/>
          </a:bodyPr>
          <a:lstStyle/>
          <a:p>
            <a:r>
              <a:rPr lang="en-US" b="1" dirty="0" smtClean="0">
                <a:sym typeface="Euclid Extra" panose="02050502000505020303" pitchFamily="18" charset="2"/>
              </a:rPr>
              <a:t>Add 15 m/s at 30</a:t>
            </a:r>
            <a:r>
              <a:rPr lang="en-US" b="1" dirty="0" smtClean="0">
                <a:sym typeface="Euclid Symbol" panose="05050102010706020507" pitchFamily="18" charset="2"/>
              </a:rPr>
              <a:t> and 45 m/s </a:t>
            </a:r>
            <a:r>
              <a:rPr lang="en-US" b="1" dirty="0">
                <a:sym typeface="Euclid Symbol" panose="05050102010706020507" pitchFamily="18" charset="2"/>
              </a:rPr>
              <a:t>at </a:t>
            </a:r>
            <a:r>
              <a:rPr lang="en-US" b="1" dirty="0" smtClean="0">
                <a:sym typeface="Euclid Symbol" panose="05050102010706020507" pitchFamily="18" charset="2"/>
              </a:rPr>
              <a:t>240 graphically. Estimate the resultant.</a:t>
            </a:r>
          </a:p>
          <a:p>
            <a:r>
              <a:rPr lang="en-US" b="1" dirty="0" smtClean="0">
                <a:sym typeface="Euclid Symbol" panose="05050102010706020507" pitchFamily="18" charset="2"/>
              </a:rPr>
              <a:t>Then add these two vectors analytically.</a:t>
            </a:r>
            <a:endParaRPr lang="en-US" b="1" dirty="0">
              <a:sym typeface="Euclid Extra" panose="02050502000505020303" pitchFamily="18" charset="2"/>
            </a:endParaRPr>
          </a:p>
          <a:p>
            <a:endParaRPr lang="en-US" b="1" dirty="0" smtClean="0"/>
          </a:p>
          <a:p>
            <a:r>
              <a:rPr lang="en-US" b="1" dirty="0" smtClean="0"/>
              <a:t>What’s Due?  (Pending assignments to complete.)</a:t>
            </a:r>
          </a:p>
          <a:p>
            <a:pPr lvl="1"/>
            <a:r>
              <a:rPr lang="en-US" b="1" dirty="0" smtClean="0"/>
              <a:t>IB 1.3 Vectors and Scalars Worksheet  p3-4</a:t>
            </a:r>
          </a:p>
          <a:p>
            <a:r>
              <a:rPr lang="en-US" b="1" dirty="0" smtClean="0"/>
              <a:t>What’s Next?  (How to prepare for the next day)</a:t>
            </a:r>
          </a:p>
          <a:p>
            <a:pPr lvl="1"/>
            <a:r>
              <a:rPr lang="en-US" b="1" dirty="0" smtClean="0"/>
              <a:t>Vector components dart lab </a:t>
            </a:r>
            <a:r>
              <a:rPr lang="en-US" b="1" smtClean="0"/>
              <a:t>on </a:t>
            </a:r>
            <a:r>
              <a:rPr lang="en-US" b="1" smtClean="0"/>
              <a:t>Tuesday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05570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 Boardroom" id="{FC33163D-4339-46B1-8EED-24C834239D99}" vid="{A3AB87EF-B655-4FFF-8D05-F333AD7F278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 Boardroom</Template>
  <TotalTime>18149</TotalTime>
  <Words>481</Words>
  <Application>Microsoft Office PowerPoint</Application>
  <PresentationFormat>Widescreen</PresentationFormat>
  <Paragraphs>45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Cambria Math</vt:lpstr>
      <vt:lpstr>Century Gothic</vt:lpstr>
      <vt:lpstr>Euclid Extra</vt:lpstr>
      <vt:lpstr>Euclid Symbol</vt:lpstr>
      <vt:lpstr>Wingdings 3</vt:lpstr>
      <vt:lpstr>Ion Boardroom</vt:lpstr>
      <vt:lpstr>Physics 1 –  Sept 20, 2019</vt:lpstr>
      <vt:lpstr>Objectives and Agenda</vt:lpstr>
      <vt:lpstr>Sample Vector Addition problem</vt:lpstr>
      <vt:lpstr>Adding Vectors Analytically</vt:lpstr>
      <vt:lpstr>Sample Addition problem</vt:lpstr>
      <vt:lpstr>Exit Slip -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1818 ACC Chemistry</dc:title>
  <dc:creator>Melissa Triplett</dc:creator>
  <cp:lastModifiedBy>Triplett, Melissa J.</cp:lastModifiedBy>
  <cp:revision>177</cp:revision>
  <dcterms:created xsi:type="dcterms:W3CDTF">2015-08-11T02:33:52Z</dcterms:created>
  <dcterms:modified xsi:type="dcterms:W3CDTF">2019-09-20T04:03:09Z</dcterms:modified>
</cp:coreProperties>
</file>